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5" r:id="rId3"/>
    <p:sldId id="364" r:id="rId4"/>
    <p:sldId id="367" r:id="rId5"/>
    <p:sldId id="301" r:id="rId6"/>
    <p:sldId id="318" r:id="rId7"/>
    <p:sldId id="365" r:id="rId8"/>
    <p:sldId id="307" r:id="rId9"/>
    <p:sldId id="33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DFF4"/>
    <a:srgbClr val="1B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840" autoAdjust="0"/>
    <p:restoredTop sz="87848" autoAdjust="0"/>
  </p:normalViewPr>
  <p:slideViewPr>
    <p:cSldViewPr>
      <p:cViewPr>
        <p:scale>
          <a:sx n="68" d="100"/>
          <a:sy n="68" d="100"/>
        </p:scale>
        <p:origin x="-17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06" y="6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169BB-CBFC-4E73-B0A0-28C4EA55CB34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6B875-07C7-432B-9664-94CF930B1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3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6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6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Data Collection—Field and Laboratory</a:t>
            </a:r>
            <a:endParaRPr lang="en-US" sz="1200" dirty="0" smtClean="0"/>
          </a:p>
          <a:p>
            <a:r>
              <a:rPr lang="en-US" sz="1200" dirty="0" smtClean="0"/>
              <a:t>1. Collect, categorize, and evaluate data on potential induced seismic events in the field. High-quality seismic data are central to this effort. Research should identify the key types of data to be collected and data collection protocol.</a:t>
            </a:r>
          </a:p>
          <a:p>
            <a:r>
              <a:rPr lang="en-US" sz="1200" dirty="0" smtClean="0"/>
              <a:t>2. Conduct research to establish the means of making in situ stress measurements non-destructively.</a:t>
            </a:r>
          </a:p>
          <a:p>
            <a:r>
              <a:rPr lang="en-US" sz="1200" dirty="0" smtClean="0"/>
              <a:t>3. Conduct additional field research on microseisms (Microseisms designate seismic events that are not generally felt by humans, and in this report are those with </a:t>
            </a:r>
            <a:r>
              <a:rPr lang="en-US" sz="1200" b="1" dirty="0" smtClean="0"/>
              <a:t>M</a:t>
            </a:r>
            <a:r>
              <a:rPr lang="en-US" sz="1200" dirty="0" smtClean="0"/>
              <a:t>&lt;2.) in natural fracture systems including field-scale observations of the very small events and their native fractures.</a:t>
            </a:r>
          </a:p>
          <a:p>
            <a:r>
              <a:rPr lang="en-US" sz="1200" dirty="0" smtClean="0"/>
              <a:t>4. Conduct focused research on the effect of temperature variations on stressed jointed rock systems.</a:t>
            </a:r>
          </a:p>
          <a:p>
            <a:r>
              <a:rPr lang="en-US" sz="1200" dirty="0" smtClean="0"/>
              <a:t>Although of immediate relevance to geothermal energy projects, the results would benefit understanding of induced seismicity in other energy technologies.</a:t>
            </a:r>
          </a:p>
          <a:p>
            <a:r>
              <a:rPr lang="en-US" sz="1200" dirty="0" smtClean="0"/>
              <a:t>5. Conduct research that might clarify the in situ links among injection rate, pressure, and event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B875-07C7-432B-9664-94CF930B140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04"/>
            <a:ext cx="787722" cy="7877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01" y="56269"/>
            <a:ext cx="1043608" cy="7877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362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-14135"/>
            <a:ext cx="1043608" cy="7877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4" y="2"/>
            <a:ext cx="787722" cy="787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371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Induced Seismicity Consortium (ISC) 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4" name="Picture 3" descr="NEW USC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6550" y="1752600"/>
            <a:ext cx="3467100" cy="13868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5500" y="3048000"/>
            <a:ext cx="502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sz="2400" b="1" dirty="0" smtClean="0"/>
              <a:t>Project Review Meeting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ISC </a:t>
            </a:r>
            <a:r>
              <a:rPr lang="en-US" sz="2400" dirty="0"/>
              <a:t>Overview and Status 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785356" y="5430253"/>
            <a:ext cx="1649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Los Angeles, CA</a:t>
            </a:r>
          </a:p>
          <a:p>
            <a:pPr algn="ctr"/>
            <a:r>
              <a:rPr lang="en-US" dirty="0" smtClean="0"/>
              <a:t>June 12, 2014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239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48611" y="4724400"/>
            <a:ext cx="6922979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</a:rPr>
              <a:t>Fred </a:t>
            </a:r>
            <a:r>
              <a:rPr lang="en-US" sz="2000" dirty="0" err="1" smtClean="0">
                <a:solidFill>
                  <a:srgbClr val="C00000"/>
                </a:solidFill>
              </a:rPr>
              <a:t>Aminzadeh</a:t>
            </a:r>
            <a:r>
              <a:rPr lang="en-US" sz="2000" dirty="0" smtClean="0">
                <a:solidFill>
                  <a:srgbClr val="C000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38813"/>
            <a:ext cx="4773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          Q2-04, ISC </a:t>
            </a:r>
            <a:r>
              <a:rPr lang="en-US" sz="3600" dirty="0" smtClean="0">
                <a:solidFill>
                  <a:srgbClr val="C00000"/>
                </a:solidFill>
              </a:rPr>
              <a:t>Agenda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52400" y="985144"/>
            <a:ext cx="883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01688" algn="l"/>
              </a:tabLst>
            </a:pPr>
            <a:r>
              <a:rPr lang="en-US" sz="2400" b="1" dirty="0"/>
              <a:t>8:00   </a:t>
            </a:r>
            <a:r>
              <a:rPr lang="en-US" sz="2400" b="1" dirty="0" smtClean="0"/>
              <a:t>Registration- </a:t>
            </a:r>
            <a:r>
              <a:rPr lang="en-US" sz="2400" b="1" dirty="0"/>
              <a:t>Breakfast 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/>
              <a:t>8:15   </a:t>
            </a:r>
            <a:r>
              <a:rPr lang="en-US" sz="2400" b="1" dirty="0" smtClean="0"/>
              <a:t>ISC </a:t>
            </a:r>
            <a:r>
              <a:rPr lang="en-US" sz="2400" b="1" dirty="0"/>
              <a:t>Overview and Status Report		</a:t>
            </a:r>
            <a:r>
              <a:rPr lang="en-US" sz="2400" b="1" dirty="0" smtClean="0"/>
              <a:t>            </a:t>
            </a:r>
            <a:r>
              <a:rPr lang="en-US" sz="2400" dirty="0" smtClean="0"/>
              <a:t>Aminzadeh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/>
              <a:t>8:30   </a:t>
            </a:r>
            <a:r>
              <a:rPr lang="en-US" sz="2400" b="1" dirty="0" smtClean="0"/>
              <a:t>Highlights </a:t>
            </a:r>
            <a:r>
              <a:rPr lang="en-US" sz="2400" b="1" dirty="0"/>
              <a:t>of accomplishment on different tasks  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 smtClean="0"/>
              <a:t>	Probabilistic </a:t>
            </a:r>
            <a:r>
              <a:rPr lang="en-US" sz="2400" b="1" dirty="0"/>
              <a:t>Hazard Analysis for Induced </a:t>
            </a:r>
            <a:r>
              <a:rPr lang="en-US" sz="2400" b="1" dirty="0" smtClean="0"/>
              <a:t>Seismicity,    </a:t>
            </a:r>
            <a:r>
              <a:rPr lang="en-US" sz="2400" dirty="0" smtClean="0"/>
              <a:t>Hosseini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 smtClean="0"/>
              <a:t>	Induced </a:t>
            </a:r>
            <a:r>
              <a:rPr lang="en-US" sz="2400" b="1" dirty="0"/>
              <a:t>Seismicity Mapping of Wilmington </a:t>
            </a:r>
            <a:r>
              <a:rPr lang="en-US" sz="2400" b="1" dirty="0" smtClean="0"/>
              <a:t>Field,  </a:t>
            </a:r>
            <a:r>
              <a:rPr lang="en-US" sz="2400" dirty="0" smtClean="0"/>
              <a:t>Tiwari/Chen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 smtClean="0"/>
              <a:t>	Update </a:t>
            </a:r>
            <a:r>
              <a:rPr lang="en-US" sz="2400" b="1" dirty="0"/>
              <a:t>on Oklahoma Project/Media </a:t>
            </a:r>
            <a:r>
              <a:rPr lang="en-US" sz="2400" b="1" dirty="0" smtClean="0"/>
              <a:t>Update, Sumy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 smtClean="0"/>
              <a:t>	Template </a:t>
            </a:r>
            <a:r>
              <a:rPr lang="en-US" sz="2400" b="1" dirty="0"/>
              <a:t>Matching for Detection of </a:t>
            </a:r>
            <a:r>
              <a:rPr lang="en-US" sz="2400" b="1" dirty="0" smtClean="0"/>
              <a:t>Seismicity,    </a:t>
            </a:r>
            <a:r>
              <a:rPr lang="en-US" sz="2400" dirty="0" smtClean="0"/>
              <a:t>Walker/Sumy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 smtClean="0"/>
              <a:t>	Is </a:t>
            </a:r>
            <a:r>
              <a:rPr lang="en-US" sz="2400" b="1" dirty="0"/>
              <a:t>there any Evidence of Contamination Caused </a:t>
            </a:r>
            <a:r>
              <a:rPr lang="en-US" sz="2400" b="1" dirty="0" smtClean="0"/>
              <a:t>by</a:t>
            </a:r>
            <a:r>
              <a:rPr lang="en-US" sz="2400" b="1" dirty="0"/>
              <a:t> </a:t>
            </a:r>
            <a:r>
              <a:rPr lang="en-US" sz="2400" b="1" dirty="0" smtClean="0"/>
              <a:t>		    	Hydraulic </a:t>
            </a:r>
            <a:r>
              <a:rPr lang="en-US" sz="2400" b="1" dirty="0"/>
              <a:t>Fracturing in </a:t>
            </a:r>
            <a:r>
              <a:rPr lang="en-US" sz="2400" b="1" dirty="0" smtClean="0"/>
              <a:t>California, 			      </a:t>
            </a:r>
            <a:r>
              <a:rPr lang="en-US" sz="2400" dirty="0" smtClean="0"/>
              <a:t>Jabbari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 smtClean="0"/>
              <a:t>	Update </a:t>
            </a:r>
            <a:r>
              <a:rPr lang="en-US" sz="2400" b="1" dirty="0"/>
              <a:t>on Laboratory Experiment Design and </a:t>
            </a:r>
            <a:r>
              <a:rPr lang="en-US" sz="2400" b="1" dirty="0" smtClean="0"/>
              <a:t>	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tabLst>
                <a:tab pos="801688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other </a:t>
            </a:r>
            <a:r>
              <a:rPr lang="en-US" sz="2400" b="1" dirty="0"/>
              <a:t>Recent </a:t>
            </a:r>
            <a:r>
              <a:rPr lang="en-US" sz="2400" b="1" dirty="0" smtClean="0"/>
              <a:t>Work, 					      </a:t>
            </a:r>
            <a:r>
              <a:rPr lang="en-US" sz="2400" dirty="0" smtClean="0"/>
              <a:t>Goebel</a:t>
            </a:r>
            <a:endParaRPr lang="en-US" sz="2400" dirty="0"/>
          </a:p>
          <a:p>
            <a:pPr>
              <a:tabLst>
                <a:tab pos="801688" algn="l"/>
              </a:tabLst>
            </a:pPr>
            <a:r>
              <a:rPr lang="en-US" sz="2400" b="1" dirty="0"/>
              <a:t>10:30  Break	</a:t>
            </a:r>
            <a:endParaRPr lang="en-US" sz="2400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5117" y="1524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          Q2-04, ISC </a:t>
            </a:r>
            <a:r>
              <a:rPr lang="en-US" sz="3600" dirty="0" smtClean="0">
                <a:solidFill>
                  <a:srgbClr val="C00000"/>
                </a:solidFill>
              </a:rPr>
              <a:t>Agenda, Cont.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798731"/>
            <a:ext cx="8839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10:45  Invited Speakers</a:t>
            </a:r>
            <a:endParaRPr lang="en-US" sz="2400" dirty="0"/>
          </a:p>
          <a:p>
            <a:r>
              <a:rPr lang="en-US" sz="2400" b="1" dirty="0" smtClean="0"/>
              <a:t>	Ground </a:t>
            </a:r>
            <a:r>
              <a:rPr lang="en-US" sz="2400" b="1" dirty="0"/>
              <a:t>motions from induced seismicity:	</a:t>
            </a:r>
            <a:r>
              <a:rPr lang="en-US" sz="2400" b="1" dirty="0" smtClean="0"/>
              <a:t>     </a:t>
            </a:r>
            <a:r>
              <a:rPr lang="en-US" sz="2400" dirty="0" smtClean="0"/>
              <a:t>Hough </a:t>
            </a:r>
            <a:r>
              <a:rPr lang="en-US" sz="2400" dirty="0"/>
              <a:t>(</a:t>
            </a:r>
            <a:r>
              <a:rPr lang="en-US" sz="2400" dirty="0" smtClean="0"/>
              <a:t>USGS) </a:t>
            </a:r>
            <a:endParaRPr lang="en-US" sz="2400" dirty="0"/>
          </a:p>
          <a:p>
            <a:r>
              <a:rPr lang="en-US" sz="2400" b="1" dirty="0"/>
              <a:t>              </a:t>
            </a:r>
            <a:r>
              <a:rPr lang="en-US" sz="2400" b="1" dirty="0" smtClean="0"/>
              <a:t>Implications </a:t>
            </a:r>
            <a:r>
              <a:rPr lang="en-US" sz="2400" b="1" dirty="0"/>
              <a:t>for source properties, hazard,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and </a:t>
            </a:r>
            <a:r>
              <a:rPr lang="en-US" sz="2400" b="1" dirty="0"/>
              <a:t>the great </a:t>
            </a:r>
            <a:r>
              <a:rPr lang="en-US" sz="2400" b="1" dirty="0" smtClean="0"/>
              <a:t>	Prague debate</a:t>
            </a:r>
            <a:r>
              <a:rPr lang="en-US" sz="2400" b="1" dirty="0"/>
              <a:t> </a:t>
            </a:r>
            <a:r>
              <a:rPr lang="en-US" sz="2400" b="1" dirty="0" smtClean="0"/>
              <a:t>Active </a:t>
            </a:r>
            <a:r>
              <a:rPr lang="en-US" sz="2400" b="1" dirty="0"/>
              <a:t>source </a:t>
            </a:r>
            <a:endParaRPr lang="en-US" sz="2400" b="1" dirty="0" smtClean="0"/>
          </a:p>
          <a:p>
            <a:r>
              <a:rPr lang="en-US" sz="2400" b="1" dirty="0" smtClean="0"/>
              <a:t>	studies </a:t>
            </a:r>
            <a:r>
              <a:rPr lang="en-US" sz="2400" b="1" dirty="0"/>
              <a:t>of the Salton Trough – Geothermal	</a:t>
            </a:r>
            <a:r>
              <a:rPr lang="en-US" sz="2400" b="1" dirty="0" smtClean="0"/>
              <a:t>   </a:t>
            </a:r>
            <a:r>
              <a:rPr lang="en-US" sz="2400" dirty="0" smtClean="0"/>
              <a:t>Stock </a:t>
            </a:r>
            <a:r>
              <a:rPr lang="en-US" sz="2400" dirty="0"/>
              <a:t>(Caltech)</a:t>
            </a:r>
          </a:p>
          <a:p>
            <a:r>
              <a:rPr lang="en-US" sz="2400" b="1" dirty="0" smtClean="0"/>
              <a:t>	San </a:t>
            </a:r>
            <a:r>
              <a:rPr lang="en-US" sz="2400" b="1" dirty="0"/>
              <a:t>Andreas Fault Observatory at Depth Borehole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Array</a:t>
            </a:r>
            <a:r>
              <a:rPr lang="en-US" sz="2400" b="1" dirty="0"/>
              <a:t>		                    </a:t>
            </a:r>
            <a:r>
              <a:rPr lang="en-US" sz="2400" b="1" dirty="0" smtClean="0"/>
              <a:t>			      </a:t>
            </a:r>
            <a:r>
              <a:rPr lang="en-US" sz="2400" dirty="0" err="1" smtClean="0"/>
              <a:t>Paulsson</a:t>
            </a:r>
            <a:r>
              <a:rPr lang="en-US" sz="2400" dirty="0" smtClean="0"/>
              <a:t> </a:t>
            </a:r>
            <a:r>
              <a:rPr lang="en-US" sz="2400" dirty="0"/>
              <a:t>(PI)</a:t>
            </a:r>
          </a:p>
          <a:p>
            <a:r>
              <a:rPr lang="en-US" sz="2400" b="1" dirty="0"/>
              <a:t>		</a:t>
            </a:r>
            <a:endParaRPr lang="en-US" sz="2400" dirty="0"/>
          </a:p>
          <a:p>
            <a:r>
              <a:rPr lang="en-US" sz="2400" b="1" dirty="0"/>
              <a:t>11:30	</a:t>
            </a:r>
            <a:r>
              <a:rPr lang="en-US" sz="2400" b="1" dirty="0" smtClean="0"/>
              <a:t>Strategic </a:t>
            </a:r>
            <a:r>
              <a:rPr lang="en-US" sz="2400" b="1" dirty="0"/>
              <a:t>and Technical Advisory Board (SAB)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Meeting – 		</a:t>
            </a:r>
            <a:r>
              <a:rPr lang="en-US" sz="2400" dirty="0" smtClean="0"/>
              <a:t>     Ziegler (Oxy), </a:t>
            </a:r>
            <a:r>
              <a:rPr lang="en-US" sz="2400" dirty="0" err="1" smtClean="0"/>
              <a:t>Karrenbach</a:t>
            </a:r>
            <a:r>
              <a:rPr lang="en-US" sz="2400" dirty="0" smtClean="0"/>
              <a:t>  (SR2020)</a:t>
            </a:r>
            <a:endParaRPr lang="en-US" sz="2400" dirty="0"/>
          </a:p>
          <a:p>
            <a:r>
              <a:rPr lang="en-US" sz="2400" b="1" dirty="0"/>
              <a:t>12:30	Lunch Presentation: – </a:t>
            </a:r>
            <a:endParaRPr lang="en-US" sz="2400" b="1" dirty="0" smtClean="0"/>
          </a:p>
          <a:p>
            <a:r>
              <a:rPr lang="en-US" sz="2400" b="1" dirty="0" smtClean="0"/>
              <a:t>	NETL </a:t>
            </a:r>
            <a:r>
              <a:rPr lang="en-US" sz="2400" b="1" dirty="0"/>
              <a:t>Proposal </a:t>
            </a:r>
            <a:r>
              <a:rPr lang="en-US" sz="2400" b="1" dirty="0" smtClean="0"/>
              <a:t>: </a:t>
            </a:r>
            <a:r>
              <a:rPr lang="en-US" sz="2400" b="1" dirty="0"/>
              <a:t>An integrated approach to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enhance efficiency </a:t>
            </a:r>
            <a:r>
              <a:rPr lang="en-US" sz="2400" b="1" dirty="0"/>
              <a:t>and environmental safety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of </a:t>
            </a:r>
            <a:r>
              <a:rPr lang="en-US" sz="2400" b="1" dirty="0"/>
              <a:t>shale oil and gas </a:t>
            </a:r>
            <a:r>
              <a:rPr lang="en-US" sz="2400" b="1" dirty="0" smtClean="0"/>
              <a:t>production</a:t>
            </a:r>
            <a:r>
              <a:rPr lang="en-US" sz="2400" b="1" dirty="0"/>
              <a:t>	</a:t>
            </a:r>
            <a:r>
              <a:rPr lang="en-US" sz="2400" b="1" dirty="0" smtClean="0"/>
              <a:t>                 </a:t>
            </a:r>
            <a:r>
              <a:rPr lang="en-US" sz="2400" dirty="0" smtClean="0"/>
              <a:t>Project Team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 smtClean="0"/>
              <a:t>			</a:t>
            </a:r>
            <a:endParaRPr lang="en-US" sz="2400" dirty="0" smtClean="0"/>
          </a:p>
          <a:p>
            <a:r>
              <a:rPr lang="en-US" sz="2400" dirty="0"/>
              <a:t> </a:t>
            </a:r>
          </a:p>
          <a:p>
            <a:r>
              <a:rPr lang="en-US" sz="2400" b="1" dirty="0" smtClean="0"/>
              <a:t> </a:t>
            </a:r>
            <a:r>
              <a:rPr lang="en-US" b="1" dirty="0"/>
              <a:t>	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7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5117" y="1524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          Q2-04, ISC </a:t>
            </a:r>
            <a:r>
              <a:rPr lang="en-US" sz="3600" dirty="0" smtClean="0">
                <a:solidFill>
                  <a:srgbClr val="C00000"/>
                </a:solidFill>
              </a:rPr>
              <a:t>Agenda, Cont.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954845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1:30  	Highlights of joint SAB/TAB Meeting -  </a:t>
            </a:r>
            <a:r>
              <a:rPr lang="en-US" sz="2400" b="1" dirty="0" smtClean="0"/>
              <a:t>    </a:t>
            </a:r>
            <a:r>
              <a:rPr lang="en-US" sz="2400" dirty="0" smtClean="0"/>
              <a:t>Ziegler/</a:t>
            </a:r>
            <a:r>
              <a:rPr lang="en-US" sz="2400" dirty="0" err="1" smtClean="0"/>
              <a:t>Karrenbach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2:00	Q&amp;A and Brainstorming Session </a:t>
            </a:r>
            <a:r>
              <a:rPr lang="en-US" sz="2400" b="1" dirty="0" smtClean="0"/>
              <a:t>                           </a:t>
            </a:r>
            <a:r>
              <a:rPr lang="en-US" sz="2400" dirty="0" smtClean="0"/>
              <a:t>Paul/</a:t>
            </a:r>
            <a:r>
              <a:rPr lang="en-US" sz="2400" dirty="0" err="1" smtClean="0"/>
              <a:t>Ershagi</a:t>
            </a:r>
            <a:endParaRPr lang="en-US" sz="2400" b="1" dirty="0"/>
          </a:p>
          <a:p>
            <a:r>
              <a:rPr lang="en-US" sz="2400" b="1" dirty="0" smtClean="0"/>
              <a:t>2:30</a:t>
            </a:r>
            <a:r>
              <a:rPr lang="en-US" sz="2400" b="1" dirty="0"/>
              <a:t>	Special Session on Communication, Media and Outreach		</a:t>
            </a:r>
            <a:r>
              <a:rPr lang="en-US" sz="2400" b="1" dirty="0" smtClean="0"/>
              <a:t>Introduction ,                                          </a:t>
            </a:r>
            <a:r>
              <a:rPr lang="en-US" sz="2400" dirty="0" smtClean="0"/>
              <a:t>Paul/ USC </a:t>
            </a:r>
            <a:r>
              <a:rPr lang="en-US" sz="2400" dirty="0"/>
              <a:t>Media Group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Current </a:t>
            </a:r>
            <a:r>
              <a:rPr lang="en-US" sz="2400" b="1" dirty="0"/>
              <a:t>External communication Efforts 		</a:t>
            </a:r>
            <a:r>
              <a:rPr lang="en-US" sz="2400" b="1" dirty="0" smtClean="0"/>
              <a:t>     </a:t>
            </a:r>
            <a:r>
              <a:rPr lang="en-US" sz="2400" dirty="0" smtClean="0"/>
              <a:t>Clarke</a:t>
            </a:r>
            <a:endParaRPr lang="en-US" sz="2400" dirty="0"/>
          </a:p>
          <a:p>
            <a:r>
              <a:rPr lang="en-US" sz="2400" b="1" dirty="0"/>
              <a:t>	</a:t>
            </a:r>
            <a:r>
              <a:rPr lang="en-US" sz="2400" b="1" dirty="0" smtClean="0"/>
              <a:t>Discussions on Induced Seismicity FAQ		</a:t>
            </a:r>
            <a:r>
              <a:rPr lang="en-US" sz="2400" dirty="0" smtClean="0"/>
              <a:t>    Ziegler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Best Practices and Brain Storming</a:t>
            </a: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b="1" dirty="0" smtClean="0"/>
              <a:t>		</a:t>
            </a:r>
            <a:r>
              <a:rPr lang="en-US" sz="2400" dirty="0" smtClean="0"/>
              <a:t>       Sponsors’ Media </a:t>
            </a:r>
            <a:r>
              <a:rPr lang="en-US" sz="2400" dirty="0"/>
              <a:t>/ </a:t>
            </a:r>
            <a:r>
              <a:rPr lang="en-US" sz="2400" dirty="0" smtClean="0"/>
              <a:t>Government Relations  </a:t>
            </a:r>
          </a:p>
          <a:p>
            <a:r>
              <a:rPr lang="en-US" sz="2400" b="1" dirty="0" smtClean="0"/>
              <a:t>3</a:t>
            </a:r>
            <a:r>
              <a:rPr lang="en-US" sz="2400" b="1" dirty="0"/>
              <a:t>: 45     Coffee Break</a:t>
            </a:r>
            <a:endParaRPr lang="en-US" sz="2400" dirty="0"/>
          </a:p>
          <a:p>
            <a:r>
              <a:rPr lang="en-US" sz="2400" b="1" dirty="0"/>
              <a:t>4:00	Concluding Remarks and Next Steps,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Proposed </a:t>
            </a:r>
            <a:r>
              <a:rPr lang="en-US" sz="2400" b="1" dirty="0"/>
              <a:t>Date for Next Meeting   </a:t>
            </a:r>
            <a:r>
              <a:rPr lang="en-US" sz="2400" b="1" dirty="0" smtClean="0"/>
              <a:t>                            </a:t>
            </a:r>
            <a:r>
              <a:rPr lang="en-US" sz="2400" dirty="0" smtClean="0"/>
              <a:t>Aminzadeh</a:t>
            </a:r>
            <a:endParaRPr lang="en-US" sz="2400" b="1" dirty="0"/>
          </a:p>
          <a:p>
            <a:r>
              <a:rPr lang="en-US" sz="2400" b="1" dirty="0" smtClean="0"/>
              <a:t>4:30     Meeting </a:t>
            </a:r>
            <a:r>
              <a:rPr lang="en-US" sz="2400" b="1" dirty="0"/>
              <a:t>adjourns  	</a:t>
            </a:r>
            <a:endParaRPr lang="en-US" sz="2400" dirty="0"/>
          </a:p>
          <a:p>
            <a:r>
              <a:rPr lang="en-US" sz="2400" b="1" dirty="0" smtClean="0"/>
              <a:t>			</a:t>
            </a:r>
            <a:endParaRPr lang="en-US" sz="2400" dirty="0" smtClean="0"/>
          </a:p>
          <a:p>
            <a:r>
              <a:rPr lang="en-US" sz="2400" dirty="0"/>
              <a:t> </a:t>
            </a:r>
          </a:p>
          <a:p>
            <a:r>
              <a:rPr lang="en-US" sz="2400" b="1" dirty="0" smtClean="0"/>
              <a:t> </a:t>
            </a:r>
            <a:r>
              <a:rPr lang="en-US" b="1" dirty="0"/>
              <a:t>	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4222168"/>
            <a:ext cx="7405468" cy="2483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685800"/>
            <a:ext cx="7405468" cy="3002968"/>
          </a:xfrm>
          <a:prstGeom prst="rect">
            <a:avLst/>
          </a:prstGeom>
          <a:solidFill>
            <a:srgbClr val="18DF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68" y="615943"/>
            <a:ext cx="8382000" cy="623571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Bill </a:t>
            </a:r>
            <a:r>
              <a:rPr lang="en-US" sz="2000" dirty="0" err="1" smtClean="0"/>
              <a:t>Bartling</a:t>
            </a:r>
            <a:r>
              <a:rPr lang="en-US" sz="2000" dirty="0" smtClean="0"/>
              <a:t>, SR2020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000" dirty="0"/>
              <a:t>Brent </a:t>
            </a:r>
            <a:r>
              <a:rPr lang="en-GB" sz="2000" dirty="0" err="1"/>
              <a:t>Glassborow</a:t>
            </a:r>
            <a:r>
              <a:rPr lang="en-GB" sz="2000" dirty="0"/>
              <a:t> , British Gas Group</a:t>
            </a:r>
            <a:r>
              <a:rPr lang="en-US" sz="2000" dirty="0"/>
              <a:t>  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/>
              <a:t>Quang </a:t>
            </a:r>
            <a:r>
              <a:rPr lang="en-US" sz="2000" dirty="0" smtClean="0"/>
              <a:t>Nguyen, City of Long Beach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Bjorn </a:t>
            </a:r>
            <a:r>
              <a:rPr lang="en-US" sz="2000" dirty="0" err="1" smtClean="0"/>
              <a:t>Paulsson</a:t>
            </a:r>
            <a:r>
              <a:rPr lang="en-US" sz="2000" dirty="0" smtClean="0"/>
              <a:t>, </a:t>
            </a:r>
            <a:r>
              <a:rPr lang="en-US" sz="2000" dirty="0" err="1"/>
              <a:t>Paulsson</a:t>
            </a:r>
            <a:r>
              <a:rPr lang="en-US" sz="2000" dirty="0"/>
              <a:t> </a:t>
            </a:r>
            <a:r>
              <a:rPr lang="en-US" sz="2000" dirty="0" smtClean="0"/>
              <a:t>(PI)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Daniel </a:t>
            </a:r>
            <a:r>
              <a:rPr lang="en-US" sz="2000" dirty="0"/>
              <a:t>Schwartz, Aera Energy, Chairman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/>
              <a:t>Richard Zhu, SINOPEC 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Victor </a:t>
            </a:r>
            <a:r>
              <a:rPr lang="en-US" sz="2000" dirty="0"/>
              <a:t>Ziegler, Occidental </a:t>
            </a:r>
            <a:r>
              <a:rPr lang="en-US" sz="2000" dirty="0" smtClean="0"/>
              <a:t>Petroleum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Don Paul, USC, Coordinator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Marina Voskanian California </a:t>
            </a:r>
            <a:r>
              <a:rPr lang="en-US" sz="2000" dirty="0"/>
              <a:t>State Lands </a:t>
            </a:r>
            <a:r>
              <a:rPr lang="en-US" sz="2000" dirty="0" smtClean="0"/>
              <a:t>Commission,</a:t>
            </a:r>
            <a:r>
              <a:rPr lang="en-US" sz="2000" dirty="0"/>
              <a:t> </a:t>
            </a:r>
            <a:r>
              <a:rPr lang="en-US" sz="2000" dirty="0" smtClean="0"/>
              <a:t>MRM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Frank </a:t>
            </a:r>
            <a:r>
              <a:rPr lang="en-US" sz="2000" dirty="0" err="1" smtClean="0"/>
              <a:t>Verrastro</a:t>
            </a:r>
            <a:r>
              <a:rPr lang="en-US" sz="2000" dirty="0" smtClean="0"/>
              <a:t>, CSIS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Scott Anderson, Environmental Defense Fund (EDF) (O)</a:t>
            </a:r>
            <a:r>
              <a:rPr lang="en-GB" sz="2000" dirty="0"/>
              <a:t> </a:t>
            </a:r>
            <a:endParaRPr lang="en-GB" sz="2000" dirty="0" smtClean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James Slutz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Mike Smith IOGCC (O) 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/>
              <a:t>Dana Murphy, Oklahoma </a:t>
            </a:r>
            <a:r>
              <a:rPr lang="en-US" sz="2000" dirty="0"/>
              <a:t>Corporation </a:t>
            </a:r>
            <a:r>
              <a:rPr lang="en-US" sz="2000" dirty="0" smtClean="0"/>
              <a:t>Commission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14046" y="31168"/>
            <a:ext cx="698695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en-US" sz="3200" dirty="0" smtClean="0">
                <a:solidFill>
                  <a:srgbClr val="C00000"/>
                </a:solidFill>
              </a:rPr>
              <a:t>Strategic Advisory Board,</a:t>
            </a:r>
          </a:p>
        </p:txBody>
      </p:sp>
    </p:spTree>
    <p:extLst>
      <p:ext uri="{BB962C8B-B14F-4D97-AF65-F5344CB8AC3E}">
        <p14:creationId xmlns:p14="http://schemas.microsoft.com/office/powerpoint/2010/main" val="23323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429000"/>
            <a:ext cx="8001000" cy="3276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914400"/>
            <a:ext cx="8001000" cy="2209800"/>
          </a:xfrm>
          <a:prstGeom prst="rect">
            <a:avLst/>
          </a:prstGeom>
          <a:solidFill>
            <a:srgbClr val="18DF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5638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/>
              <a:t>Martin </a:t>
            </a:r>
            <a:r>
              <a:rPr lang="en-US" sz="1600" dirty="0" smtClean="0"/>
              <a:t>Karrenbach,SR2020, </a:t>
            </a:r>
            <a:r>
              <a:rPr lang="en-US" sz="1600" dirty="0"/>
              <a:t>Chairman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smtClean="0"/>
              <a:t>Aaron </a:t>
            </a:r>
            <a:r>
              <a:rPr lang="en-US" sz="1600" dirty="0" err="1"/>
              <a:t>Speirs</a:t>
            </a:r>
            <a:r>
              <a:rPr lang="en-US" sz="1600" dirty="0"/>
              <a:t>, </a:t>
            </a:r>
            <a:r>
              <a:rPr lang="en-US" sz="1600" dirty="0" smtClean="0"/>
              <a:t>Aera Energy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1600" dirty="0" smtClean="0"/>
              <a:t>Tim, Rathmann</a:t>
            </a:r>
            <a:r>
              <a:rPr lang="en-GB" sz="1600" dirty="0"/>
              <a:t>, </a:t>
            </a:r>
            <a:r>
              <a:rPr lang="en-GB" sz="1600" dirty="0" smtClean="0"/>
              <a:t> </a:t>
            </a:r>
            <a:r>
              <a:rPr lang="en-GB" sz="1600" dirty="0"/>
              <a:t>British Gas Group</a:t>
            </a:r>
            <a:r>
              <a:rPr lang="en-US" sz="1600" dirty="0"/>
              <a:t> 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err="1"/>
              <a:t>Hemang</a:t>
            </a:r>
            <a:r>
              <a:rPr lang="en-US" sz="1600" dirty="0"/>
              <a:t> </a:t>
            </a:r>
            <a:r>
              <a:rPr lang="en-US" sz="1600" dirty="0" err="1"/>
              <a:t>Vora</a:t>
            </a:r>
            <a:r>
              <a:rPr lang="en-US" sz="1600" dirty="0"/>
              <a:t>, Oxy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1600" dirty="0"/>
              <a:t>Kevin </a:t>
            </a:r>
            <a:r>
              <a:rPr lang="en-GB" sz="1600" dirty="0" err="1" smtClean="0"/>
              <a:t>Tougas</a:t>
            </a:r>
            <a:r>
              <a:rPr lang="en-GB" sz="1600" dirty="0" smtClean="0"/>
              <a:t>, City of Long Beach 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1600" dirty="0" err="1"/>
              <a:t>Guo</a:t>
            </a:r>
            <a:r>
              <a:rPr lang="en-GB" sz="1600" dirty="0"/>
              <a:t> </a:t>
            </a:r>
            <a:r>
              <a:rPr lang="en-GB" sz="1600" dirty="0" err="1" smtClean="0"/>
              <a:t>Quanshi</a:t>
            </a:r>
            <a:r>
              <a:rPr lang="en-GB" sz="1600" dirty="0" smtClean="0"/>
              <a:t>. Sinopec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1600" dirty="0" err="1" smtClean="0"/>
              <a:t>Iraj</a:t>
            </a:r>
            <a:r>
              <a:rPr lang="en-GB" sz="1600" dirty="0" smtClean="0"/>
              <a:t> Ershaghi, Coordinator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err="1" smtClean="0"/>
              <a:t>Besana-Ostman</a:t>
            </a:r>
            <a:r>
              <a:rPr lang="en-US" sz="1600" dirty="0"/>
              <a:t>, Glenda </a:t>
            </a:r>
            <a:r>
              <a:rPr lang="en-US" sz="1600" dirty="0" smtClean="0"/>
              <a:t> Ohio DNR (O</a:t>
            </a:r>
            <a:r>
              <a:rPr lang="en-US" sz="1600" dirty="0"/>
              <a:t>) </a:t>
            </a:r>
            <a:endParaRPr lang="en-US" sz="1600" dirty="0" smtClean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err="1" smtClean="0"/>
              <a:t>Ehsan</a:t>
            </a:r>
            <a:r>
              <a:rPr lang="en-US" sz="1600" dirty="0" smtClean="0"/>
              <a:t> </a:t>
            </a:r>
            <a:r>
              <a:rPr lang="en-US" sz="1600" dirty="0" err="1" smtClean="0"/>
              <a:t>Tajer</a:t>
            </a:r>
            <a:r>
              <a:rPr lang="en-US" sz="1600" dirty="0"/>
              <a:t>, California State Lands Commission, MRM (O)</a:t>
            </a:r>
            <a:endParaRPr lang="en-US" sz="1600" dirty="0" smtClean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smtClean="0"/>
              <a:t>Elizabeth </a:t>
            </a:r>
            <a:r>
              <a:rPr lang="en-US" sz="1600" dirty="0" err="1" smtClean="0"/>
              <a:t>Eide</a:t>
            </a:r>
            <a:r>
              <a:rPr lang="en-US" sz="1600" dirty="0" smtClean="0"/>
              <a:t>, National Research Council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smtClean="0"/>
              <a:t>Debotyam Maity, Gas Technology Institute (O)</a:t>
            </a:r>
            <a:endParaRPr lang="en-US" sz="1600" dirty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1600" dirty="0" smtClean="0"/>
              <a:t>Kurt </a:t>
            </a:r>
            <a:r>
              <a:rPr lang="en-GB" sz="1600" dirty="0"/>
              <a:t>Strack, KMS Technology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err="1" smtClean="0"/>
              <a:t>Ehsan</a:t>
            </a:r>
            <a:r>
              <a:rPr lang="en-US" sz="1600" dirty="0" smtClean="0"/>
              <a:t> </a:t>
            </a:r>
            <a:r>
              <a:rPr lang="en-US" sz="1600" dirty="0" err="1"/>
              <a:t>Tajer</a:t>
            </a:r>
            <a:r>
              <a:rPr lang="en-US" sz="1600" dirty="0"/>
              <a:t>, California State Lands Commission, MRM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smtClean="0"/>
              <a:t>Thomas </a:t>
            </a:r>
            <a:r>
              <a:rPr lang="en-US" sz="1600" dirty="0"/>
              <a:t>Goebel, California Institute of </a:t>
            </a:r>
            <a:r>
              <a:rPr lang="en-US" sz="1600" dirty="0" smtClean="0"/>
              <a:t>Technology (O)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smtClean="0"/>
              <a:t>Thomas </a:t>
            </a:r>
            <a:r>
              <a:rPr lang="en-US" sz="1600" dirty="0"/>
              <a:t>Jordan, </a:t>
            </a:r>
            <a:r>
              <a:rPr lang="en-US" sz="1600" dirty="0" smtClean="0"/>
              <a:t>Charles </a:t>
            </a:r>
            <a:r>
              <a:rPr lang="en-US" sz="1600" dirty="0" err="1" smtClean="0"/>
              <a:t>Sammis</a:t>
            </a:r>
            <a:r>
              <a:rPr lang="en-US" sz="1600" dirty="0" smtClean="0"/>
              <a:t>. Adam Rose, Julie Albright. Behnam </a:t>
            </a:r>
            <a:r>
              <a:rPr lang="en-US" sz="1600" dirty="0" err="1" smtClean="0"/>
              <a:t>Jafarpour</a:t>
            </a:r>
            <a:r>
              <a:rPr lang="en-US" sz="1600" dirty="0" smtClean="0"/>
              <a:t>, Theo </a:t>
            </a:r>
            <a:r>
              <a:rPr lang="en-US" sz="1600" dirty="0" err="1" smtClean="0"/>
              <a:t>Tsotsis</a:t>
            </a:r>
            <a:r>
              <a:rPr lang="en-US" sz="1600" dirty="0" smtClean="0"/>
              <a:t>, Roger </a:t>
            </a:r>
            <a:r>
              <a:rPr lang="en-US" sz="1600" dirty="0" err="1" smtClean="0"/>
              <a:t>Ghanem</a:t>
            </a:r>
            <a:r>
              <a:rPr lang="en-US" sz="1600" dirty="0" smtClean="0"/>
              <a:t>, </a:t>
            </a:r>
            <a:r>
              <a:rPr lang="en-US" sz="1600" dirty="0"/>
              <a:t>Felipe de </a:t>
            </a:r>
            <a:r>
              <a:rPr lang="en-US" sz="1600" dirty="0" smtClean="0"/>
              <a:t>Barros, USC</a:t>
            </a:r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endParaRPr lang="en-US" sz="1600" dirty="0" smtClean="0"/>
          </a:p>
          <a:p>
            <a:pPr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4371" y="152400"/>
            <a:ext cx="891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en-US" sz="3200" dirty="0" smtClean="0">
                <a:solidFill>
                  <a:srgbClr val="C00000"/>
                </a:solidFill>
              </a:rPr>
              <a:t>Technical Advisory Board,  </a:t>
            </a:r>
          </a:p>
        </p:txBody>
      </p:sp>
    </p:spTree>
    <p:extLst>
      <p:ext uri="{BB962C8B-B14F-4D97-AF65-F5344CB8AC3E}">
        <p14:creationId xmlns:p14="http://schemas.microsoft.com/office/powerpoint/2010/main" val="6999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447800"/>
            <a:ext cx="8483991" cy="40318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/>
              <a:t>Draft Report on No Evidence of Water Contamination due to Hydraulic Fracturing in California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/>
              <a:t>Publications and Conference Papers</a:t>
            </a:r>
          </a:p>
          <a:p>
            <a:pPr marL="800100" lvl="1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PCAAPG meetings, 2 ISC related papers: Walker/Sumy and Aditya/Quasi</a:t>
            </a:r>
          </a:p>
          <a:p>
            <a:pPr marL="800100" lvl="1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Science Magazine Submissions: 2 papers (Goebel et al)</a:t>
            </a:r>
            <a:endParaRPr lang="en-US" sz="2000" dirty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/>
              <a:t>Communication / Outreach</a:t>
            </a:r>
          </a:p>
          <a:p>
            <a:pPr marL="801688" indent="-344488">
              <a:buClr>
                <a:schemeClr val="accent2"/>
              </a:buClr>
              <a:buFont typeface="Wingdings" pitchFamily="2" charset="2"/>
              <a:buChar char="§"/>
              <a:tabLst>
                <a:tab pos="858838" algn="l"/>
                <a:tab pos="860425" algn="l"/>
                <a:tab pos="914400" algn="l"/>
              </a:tabLst>
            </a:pPr>
            <a:r>
              <a:rPr lang="en-US" sz="2000" dirty="0" smtClean="0"/>
              <a:t>Don Paul represents ISC at the IOGCC Induced Seismicity Committee </a:t>
            </a:r>
          </a:p>
          <a:p>
            <a:pPr marL="801688" indent="-344488">
              <a:buClr>
                <a:schemeClr val="accent2"/>
              </a:buClr>
              <a:buFont typeface="Wingdings" pitchFamily="2" charset="2"/>
              <a:buChar char="§"/>
              <a:tabLst>
                <a:tab pos="858838" algn="l"/>
                <a:tab pos="860425" algn="l"/>
                <a:tab pos="914400" algn="l"/>
              </a:tabLst>
            </a:pPr>
            <a:r>
              <a:rPr lang="en-US" sz="2000" dirty="0" smtClean="0"/>
              <a:t>Reviewer role on California </a:t>
            </a:r>
            <a:r>
              <a:rPr lang="en-US" sz="2000" dirty="0"/>
              <a:t>Council on Science and Technology (CCST) and their committee on the study called for in Senate Bill 4 (mostly addressing hydraulic fracturing). </a:t>
            </a:r>
            <a:endParaRPr lang="en-US" sz="2000" dirty="0" smtClean="0"/>
          </a:p>
          <a:p>
            <a:pPr marL="801688" indent="-344488">
              <a:buClr>
                <a:schemeClr val="accent2"/>
              </a:buClr>
              <a:buFont typeface="Wingdings" pitchFamily="2" charset="2"/>
              <a:buChar char="§"/>
              <a:tabLst>
                <a:tab pos="858838" algn="l"/>
                <a:tab pos="860425" algn="l"/>
                <a:tab pos="914400" algn="l"/>
              </a:tabLst>
            </a:pPr>
            <a:r>
              <a:rPr lang="en-US" sz="2000" dirty="0" smtClean="0"/>
              <a:t>Induced Seismicity FAQ ready for posting on the public part of the ISC website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89782" y="304514"/>
            <a:ext cx="6934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-228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en-US" sz="32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3200" dirty="0" smtClean="0">
                <a:solidFill>
                  <a:srgbClr val="C00000"/>
                </a:solidFill>
              </a:rPr>
              <a:t>Update </a:t>
            </a:r>
            <a:r>
              <a:rPr lang="en-US" sz="3200" dirty="0">
                <a:solidFill>
                  <a:srgbClr val="C00000"/>
                </a:solidFill>
              </a:rPr>
              <a:t>on ISC and recent developments</a:t>
            </a:r>
          </a:p>
        </p:txBody>
      </p:sp>
    </p:spTree>
    <p:extLst>
      <p:ext uri="{BB962C8B-B14F-4D97-AF65-F5344CB8AC3E}">
        <p14:creationId xmlns:p14="http://schemas.microsoft.com/office/powerpoint/2010/main" val="29654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250" y="1066800"/>
            <a:ext cx="8382000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/>
              <a:t>Identify potentially induced seismicity within California. </a:t>
            </a:r>
            <a:endParaRPr lang="en-US" sz="2800" b="1" dirty="0" smtClean="0"/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/>
              <a:t>Ground Motion and Seismic Hazard Assessment in Oklahoma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/>
              <a:t>Laboratory Tests </a:t>
            </a:r>
            <a:r>
              <a:rPr lang="en-US" sz="2800" b="1" dirty="0" smtClean="0"/>
              <a:t>for the Analysis of </a:t>
            </a:r>
            <a:r>
              <a:rPr lang="en-US" sz="2800" b="1" dirty="0"/>
              <a:t>Induced Fractures and </a:t>
            </a:r>
            <a:r>
              <a:rPr lang="en-US" sz="2800" b="1" dirty="0" smtClean="0"/>
              <a:t>Faults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err="1" smtClean="0"/>
              <a:t>Geomechanical</a:t>
            </a:r>
            <a:r>
              <a:rPr lang="en-US" sz="2800" b="1" dirty="0" smtClean="0"/>
              <a:t> </a:t>
            </a:r>
            <a:r>
              <a:rPr lang="en-US" sz="2800" b="1" dirty="0"/>
              <a:t>Modeling of Induced Seismicity </a:t>
            </a:r>
            <a:endParaRPr lang="en-US" sz="2800" dirty="0" smtClean="0"/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/>
              <a:t>Development </a:t>
            </a:r>
            <a:r>
              <a:rPr lang="en-US" sz="2800" b="1" dirty="0"/>
              <a:t>of Seismic Surveys for Real Time </a:t>
            </a:r>
            <a:r>
              <a:rPr lang="en-US" sz="2800" b="1" dirty="0" smtClean="0"/>
              <a:t>Monitoring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/>
              <a:t>Complete the Report   on Lack of Evidence of Water Contamination due to HF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/>
              <a:t>Complementary work with the NETL Project</a:t>
            </a:r>
          </a:p>
          <a:p>
            <a:pPr marL="573088" lvl="1" indent="-115888">
              <a:buClr>
                <a:schemeClr val="accent2"/>
              </a:buClr>
              <a:buFont typeface="Wingdings" pitchFamily="2" charset="2"/>
              <a:buChar char="§"/>
              <a:tabLst>
                <a:tab pos="798513" algn="l"/>
                <a:tab pos="860425" algn="l"/>
                <a:tab pos="914400" algn="l"/>
              </a:tabLst>
            </a:pP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76300" y="361167"/>
            <a:ext cx="7315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" y="-178763"/>
            <a:ext cx="8343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en-US" sz="32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3200" dirty="0" smtClean="0">
                <a:solidFill>
                  <a:srgbClr val="C00000"/>
                </a:solidFill>
              </a:rPr>
              <a:t>        Project Activity Prioritization-Updated</a:t>
            </a:r>
          </a:p>
          <a:p>
            <a:pPr>
              <a:buClr>
                <a:srgbClr val="C00000"/>
              </a:buClr>
            </a:pP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585" y="990600"/>
            <a:ext cx="8915400" cy="6167736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/>
              <a:t>All  the following Members From Last Year Have Renewed Their Membership</a:t>
            </a:r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Aera Energy</a:t>
            </a:r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British Gas (Confirmed their renewal yesterday)</a:t>
            </a:r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Occidental Petroleum</a:t>
            </a:r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SINOPEC</a:t>
            </a:r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SR2020</a:t>
            </a:r>
            <a:endParaRPr lang="en-US" dirty="0"/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City of Lang Beach</a:t>
            </a:r>
          </a:p>
          <a:p>
            <a:pPr lvl="2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/>
              <a:t>Paulsson</a:t>
            </a:r>
            <a:r>
              <a:rPr lang="en-US" sz="2000" dirty="0" smtClean="0"/>
              <a:t> Inc. (PI)	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/>
              <a:t>We need to fins a mechanism for State and Federal Agencies Membership and expand membership base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/>
              <a:t>Potential Positive Impact of NETL project</a:t>
            </a:r>
          </a:p>
          <a:p>
            <a:pPr marL="457200" lvl="1" indent="0">
              <a:spcAft>
                <a:spcPts val="600"/>
              </a:spcAft>
              <a:buClr>
                <a:srgbClr val="C00000"/>
              </a:buClr>
              <a:buNone/>
            </a:pPr>
            <a:r>
              <a:rPr lang="en-US" sz="1600" dirty="0" smtClean="0"/>
              <a:t>		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					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03983"/>
            <a:ext cx="4495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rgbClr val="C00000"/>
                </a:solidFill>
              </a:rPr>
              <a:t>                    Support </a:t>
            </a:r>
            <a:r>
              <a:rPr lang="en-US" sz="2400" dirty="0">
                <a:solidFill>
                  <a:srgbClr val="C00000"/>
                </a:solidFill>
              </a:rPr>
              <a:t>S</a:t>
            </a:r>
            <a:r>
              <a:rPr lang="en-US" sz="2400" dirty="0" smtClean="0">
                <a:solidFill>
                  <a:srgbClr val="C00000"/>
                </a:solidFill>
              </a:rPr>
              <a:t>tatus 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7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14106</TotalTime>
  <Words>673</Words>
  <Application>Microsoft Office PowerPoint</Application>
  <PresentationFormat>On-screen Show (4:3)</PresentationFormat>
  <Paragraphs>141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Induced Seismicity Consortium (ISC)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Seismic: Recent advances</dc:title>
  <dc:creator>maity</dc:creator>
  <cp:lastModifiedBy>Fred Aminzadeh</cp:lastModifiedBy>
  <cp:revision>322</cp:revision>
  <dcterms:created xsi:type="dcterms:W3CDTF">2006-08-16T00:00:00Z</dcterms:created>
  <dcterms:modified xsi:type="dcterms:W3CDTF">2014-06-12T13:02:32Z</dcterms:modified>
</cp:coreProperties>
</file>